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8" r:id="rId4"/>
    <p:sldId id="267" r:id="rId5"/>
    <p:sldId id="259" r:id="rId6"/>
    <p:sldId id="261" r:id="rId7"/>
    <p:sldId id="258" r:id="rId8"/>
    <p:sldId id="262" r:id="rId9"/>
    <p:sldId id="263" r:id="rId10"/>
    <p:sldId id="260" r:id="rId11"/>
    <p:sldId id="256" r:id="rId12"/>
    <p:sldId id="264" r:id="rId13"/>
    <p:sldId id="40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9A1409-05C9-4951-BD0E-B9A950479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EB172E-4554-405D-BB4D-DE6E18C2B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188FFF-0549-423B-8454-0AC15B950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15F27D-701F-449F-B87B-BF3C57A55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E677C4-75D8-4736-BBC6-65183F878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1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18DEB-F74B-433A-A4CD-D49B85A1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8A13B3-F2CF-4672-A145-A043D308C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F7B050-9E06-444C-80E0-1CCD58C7C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668348-1801-439D-9DD5-E9A8D18A0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AE045D-7541-482D-959D-552EA8BB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23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C54C9-114E-41A0-895D-DCA7319C3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51E47ED-B5E5-4200-8C6D-8908D2E09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85CB3E-4684-4DA3-AEC6-DADC7FB8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AE5C78-2756-4437-823B-B28EAC1D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A552F4-BC52-4E5D-9038-31603F02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7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81D4C5-25A8-4AF9-9006-AD80A793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7E8A3-ED2F-470F-9C70-1F32A8850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D22EFE-32E4-454A-9649-D60BD9C84E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E412C1-C73E-4CB3-8DA8-344D28AF0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7C4899-27A5-4D29-90BE-F9AA8324B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E95BED-D71E-40A6-B09B-6A80B9EA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88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FC801-BA51-448A-A039-2611A5B0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7FED66-F658-48B6-BA02-B10816BAB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05572E-E65B-41D3-8D9C-0283D91B3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FEAA2E-DC42-46CF-842E-4BB1BF0A5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BA23E4B-CD1D-4F0E-AE00-8946BF93D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4C8F67D-EF69-4BFA-995B-E959C57AF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960853A-CAB6-4110-B12B-A73015372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A10C24-84DC-47FA-B1F4-B086ABB2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2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43333-BB7E-4D0D-AD99-6AE2E563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9D12BC6-F86F-433C-91AC-E28F19DF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F90142-17EB-44E1-AE27-6E573BC6D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31A7A55-0662-440A-88FF-21871954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4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1A55CA0-1452-47C7-A0E7-B73B29B92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CA947C9-E593-4EE2-B82C-EB3C0FA4D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7BC1EE-0109-42CD-9500-E4B50041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9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73487-920C-4A39-B0F0-BC0BE019D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F4D163-53D3-4F59-A43D-64CCA7B45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579405-2DC9-4664-B82D-8B1E3D4FB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90A5F3-DFCD-4F47-8E3D-79E955377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390B6A-31BE-495D-9D45-105FB1A5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2E2A0C-61E4-4253-BE4E-3A7CCF837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96948-5C22-45D6-8F83-CA892A920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950C86C-2B22-44E2-8A79-BECE1ED406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6FED5E-9528-4D46-8CE8-44F631F06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325CD8-57FB-4783-AEA1-B26DC9E25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AA6DD6-3062-4B85-A140-BEFDDDA3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1746C1-C648-4B33-9591-84C729E4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7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D85EC-96B0-4ED0-8372-25EE50A3A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2E94B2-885A-412F-9000-108C60A97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47D654-9A4D-4EC9-8536-7C06839A4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C18C4F-3C61-4DB5-932B-61DB7119B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4B7428-B0C2-45B8-86F0-6C1CC29F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5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019A52-176E-4905-AAD9-692F9AA45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7211F40-4C25-48E5-A6D8-E7ECAE223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783848-6F8E-4DB3-BDC0-DBE504186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A0C86-F501-487C-9F4C-83AE079B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94BE03-5C3A-49FC-BE16-45BBAB2B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9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B293C84-E795-4A80-B29C-2DC28921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C8E742-0354-47A9-A259-462A0FD7C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995F82-74B4-4146-8AE3-2FB64409A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11A45-567D-4635-9A4E-E341E885734D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DF566C-A5CA-469B-9075-8A89C1166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F12872-0B77-429A-A1F3-06D9BDF00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E1510-A36B-42A0-9C14-21CA42E60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4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14.jpg"/><Relationship Id="rId2" Type="http://schemas.openxmlformats.org/officeDocument/2006/relationships/hyperlink" Target="mailto:coaracy75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percepçao">
            <a:extLst>
              <a:ext uri="{FF2B5EF4-FFF2-40B4-BE49-F238E27FC236}">
                <a16:creationId xmlns:a16="http://schemas.microsoft.com/office/drawing/2014/main" id="{4B3FB44C-5F63-497D-9E4F-14561A80D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254" y="480076"/>
            <a:ext cx="9153525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3775DD3-BE09-4B55-BC81-7D8B196413C3}"/>
              </a:ext>
            </a:extLst>
          </p:cNvPr>
          <p:cNvSpPr txBox="1"/>
          <p:nvPr/>
        </p:nvSpPr>
        <p:spPr>
          <a:xfrm>
            <a:off x="1" y="360218"/>
            <a:ext cx="1219199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NOSSOS TIMES SÃO ÁGEIS...</a:t>
            </a:r>
          </a:p>
          <a:p>
            <a:pPr algn="ctr"/>
            <a:r>
              <a:rPr lang="pt-BR" dirty="0"/>
              <a:t> </a:t>
            </a:r>
            <a:r>
              <a:rPr lang="en-US" dirty="0"/>
              <a:t>                                               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FC1A472-71BF-4711-A829-AE09CC089A21}"/>
              </a:ext>
            </a:extLst>
          </p:cNvPr>
          <p:cNvSpPr/>
          <p:nvPr/>
        </p:nvSpPr>
        <p:spPr>
          <a:xfrm>
            <a:off x="0" y="5578614"/>
            <a:ext cx="12191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/>
              <a:t>Mas a alta gestão percebe valor nessa ação?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98411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85678C2-DC27-4EBE-99BC-5AF45BFFED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F6523B1-5F74-4976-A52A-CB2C4D397A40}"/>
              </a:ext>
            </a:extLst>
          </p:cNvPr>
          <p:cNvSpPr txBox="1"/>
          <p:nvPr/>
        </p:nvSpPr>
        <p:spPr>
          <a:xfrm>
            <a:off x="5207319" y="1440605"/>
            <a:ext cx="5274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Domus Extrabold" panose="00000900000000000000"/>
              </a:rPr>
              <a:t>Coaracy Junior</a:t>
            </a:r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E17C82C1-6C4F-42C3-9C16-E1C84FD1EC18}"/>
              </a:ext>
            </a:extLst>
          </p:cNvPr>
          <p:cNvSpPr txBox="1">
            <a:spLocks/>
          </p:cNvSpPr>
          <p:nvPr/>
        </p:nvSpPr>
        <p:spPr>
          <a:xfrm>
            <a:off x="4380932" y="1496917"/>
            <a:ext cx="7216260" cy="394791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800" dirty="0">
                <a:solidFill>
                  <a:schemeClr val="bg1"/>
                </a:solidFill>
                <a:latin typeface="Domus Extrabold" panose="00000900000000000000"/>
              </a:rPr>
              <a:t>Agile Coach </a:t>
            </a:r>
          </a:p>
          <a:p>
            <a:pPr algn="l"/>
            <a:endParaRPr lang="pt-BR" sz="2800" dirty="0">
              <a:solidFill>
                <a:schemeClr val="bg1"/>
              </a:solidFill>
              <a:latin typeface="Domus Extrabold" panose="00000900000000000000"/>
            </a:endParaRPr>
          </a:p>
          <a:p>
            <a:pPr algn="l"/>
            <a:r>
              <a:rPr lang="pt-BR" sz="2400" dirty="0">
                <a:solidFill>
                  <a:schemeClr val="bg1"/>
                </a:solidFill>
                <a:latin typeface="Domus Light"/>
              </a:rPr>
              <a:t>Ajudar pessoas e organizações a alcançarem os </a:t>
            </a:r>
            <a:r>
              <a:rPr lang="pt-BR" sz="3200" b="1" dirty="0">
                <a:solidFill>
                  <a:schemeClr val="bg1"/>
                </a:solidFill>
                <a:latin typeface="Domus Light"/>
              </a:rPr>
              <a:t>resultados esperados </a:t>
            </a:r>
            <a:r>
              <a:rPr lang="pt-BR" sz="2400" dirty="0">
                <a:solidFill>
                  <a:schemeClr val="bg1"/>
                </a:solidFill>
                <a:latin typeface="Domus Light"/>
              </a:rPr>
              <a:t>em um ecossistema colaborativo, onde atos de liderança em todos os níveis levam a </a:t>
            </a:r>
            <a:r>
              <a:rPr lang="pt-BR" sz="3200" b="1" dirty="0">
                <a:solidFill>
                  <a:schemeClr val="bg1"/>
                </a:solidFill>
                <a:latin typeface="Domus Light"/>
              </a:rPr>
              <a:t>alta performance</a:t>
            </a:r>
            <a:r>
              <a:rPr lang="pt-BR" sz="2400" dirty="0">
                <a:solidFill>
                  <a:schemeClr val="bg1"/>
                </a:solidFill>
                <a:latin typeface="Domus Light"/>
              </a:rPr>
              <a:t>.</a:t>
            </a:r>
            <a:endParaRPr lang="pt-BR" sz="2400" dirty="0">
              <a:solidFill>
                <a:schemeClr val="bg1"/>
              </a:solidFill>
              <a:latin typeface="Domus Extrabold" panose="00000900000000000000"/>
            </a:endParaRPr>
          </a:p>
        </p:txBody>
      </p:sp>
      <p:pic>
        <p:nvPicPr>
          <p:cNvPr id="8" name="Espaço Reservado para Imagem 6">
            <a:extLst>
              <a:ext uri="{FF2B5EF4-FFF2-40B4-BE49-F238E27FC236}">
                <a16:creationId xmlns:a16="http://schemas.microsoft.com/office/drawing/2014/main" id="{A21A2159-4727-40A4-8773-6628ECE1C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" b="3901"/>
          <a:stretch>
            <a:fillRect/>
          </a:stretch>
        </p:blipFill>
        <p:spPr>
          <a:xfrm>
            <a:off x="594808" y="1636043"/>
            <a:ext cx="3585914" cy="3585914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7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percepçao">
            <a:extLst>
              <a:ext uri="{FF2B5EF4-FFF2-40B4-BE49-F238E27FC236}">
                <a16:creationId xmlns:a16="http://schemas.microsoft.com/office/drawing/2014/main" id="{4B3FB44C-5F63-497D-9E4F-14561A80D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254" y="480076"/>
            <a:ext cx="9153525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3775DD3-BE09-4B55-BC81-7D8B196413C3}"/>
              </a:ext>
            </a:extLst>
          </p:cNvPr>
          <p:cNvSpPr txBox="1"/>
          <p:nvPr/>
        </p:nvSpPr>
        <p:spPr>
          <a:xfrm>
            <a:off x="1" y="360218"/>
            <a:ext cx="1219199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NOSSOS TIMES SÃO ÁGEIS...</a:t>
            </a:r>
          </a:p>
          <a:p>
            <a:pPr algn="ctr"/>
            <a:r>
              <a:rPr lang="pt-BR" dirty="0"/>
              <a:t> </a:t>
            </a:r>
            <a:r>
              <a:rPr lang="en-US" dirty="0"/>
              <a:t>                                               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FC1A472-71BF-4711-A829-AE09CC089A21}"/>
              </a:ext>
            </a:extLst>
          </p:cNvPr>
          <p:cNvSpPr/>
          <p:nvPr/>
        </p:nvSpPr>
        <p:spPr>
          <a:xfrm>
            <a:off x="0" y="5578614"/>
            <a:ext cx="12191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/>
              <a:t>Mas a alta gestão percebe valor nessa ação?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866303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1B98EC4-D51B-43AC-B54E-6703DC8B30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691" y="0"/>
            <a:ext cx="9144000" cy="51435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98872DF-0042-42D9-946B-DFDF95CB92E0}"/>
              </a:ext>
            </a:extLst>
          </p:cNvPr>
          <p:cNvSpPr/>
          <p:nvPr/>
        </p:nvSpPr>
        <p:spPr>
          <a:xfrm>
            <a:off x="10387" y="5419985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+mj-lt"/>
              </a:rPr>
              <a:t>NÃO FOI O MUNDO QUE FICOU MAIS VUCA, </a:t>
            </a:r>
          </a:p>
          <a:p>
            <a:pPr algn="ctr"/>
            <a:r>
              <a:rPr lang="pt-BR" sz="3600" b="1" dirty="0">
                <a:latin typeface="+mj-lt"/>
              </a:rPr>
              <a:t>NOSSA PERCEPÇÃO FICOU MAIS INTENSA.</a:t>
            </a:r>
          </a:p>
        </p:txBody>
      </p:sp>
    </p:spTree>
    <p:extLst>
      <p:ext uri="{BB962C8B-B14F-4D97-AF65-F5344CB8AC3E}">
        <p14:creationId xmlns:p14="http://schemas.microsoft.com/office/powerpoint/2010/main" val="161045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0B0963C-0641-49F1-A4ED-80FE534C4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362" y="868941"/>
            <a:ext cx="5212773" cy="2347318"/>
          </a:xfrm>
          <a:prstGeom prst="rect">
            <a:avLst/>
          </a:prstGeom>
        </p:spPr>
      </p:pic>
      <p:pic>
        <p:nvPicPr>
          <p:cNvPr id="7170" name="Picture 2" descr="Resultado de imagem para fenix">
            <a:extLst>
              <a:ext uri="{FF2B5EF4-FFF2-40B4-BE49-F238E27FC236}">
                <a16:creationId xmlns:a16="http://schemas.microsoft.com/office/drawing/2014/main" id="{4CEFBDE9-D76C-4385-91AB-DEF8855C2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868941"/>
            <a:ext cx="4437784" cy="240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FA95602-31CB-42BF-8CAF-00524DA770D7}"/>
              </a:ext>
            </a:extLst>
          </p:cNvPr>
          <p:cNvSpPr txBox="1"/>
          <p:nvPr/>
        </p:nvSpPr>
        <p:spPr>
          <a:xfrm>
            <a:off x="771524" y="3449779"/>
            <a:ext cx="4437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ROBUSTO (linear)</a:t>
            </a:r>
            <a:endParaRPr lang="en-US" sz="32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16F420-0748-40B1-9E00-F20FFE85DA60}"/>
              </a:ext>
            </a:extLst>
          </p:cNvPr>
          <p:cNvSpPr txBox="1"/>
          <p:nvPr/>
        </p:nvSpPr>
        <p:spPr>
          <a:xfrm>
            <a:off x="6442362" y="3449779"/>
            <a:ext cx="5212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ANTIFRÁGIL (exponencial)</a:t>
            </a:r>
            <a:endParaRPr lang="en-US" sz="32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FA54D72-9E9E-4AEF-82D4-EC086563C61D}"/>
              </a:ext>
            </a:extLst>
          </p:cNvPr>
          <p:cNvSpPr txBox="1"/>
          <p:nvPr/>
        </p:nvSpPr>
        <p:spPr>
          <a:xfrm>
            <a:off x="6442362" y="4378034"/>
            <a:ext cx="5212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DESEJO DOS GESTORES</a:t>
            </a:r>
            <a:endParaRPr lang="en-US" sz="28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0011189-C676-4A04-B821-E0DEB9080D69}"/>
              </a:ext>
            </a:extLst>
          </p:cNvPr>
          <p:cNvSpPr txBox="1"/>
          <p:nvPr/>
        </p:nvSpPr>
        <p:spPr>
          <a:xfrm>
            <a:off x="771525" y="4378034"/>
            <a:ext cx="4437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EQUIPES</a:t>
            </a:r>
            <a:r>
              <a:rPr lang="pt-BR" sz="2800" b="1" dirty="0"/>
              <a:t> </a:t>
            </a:r>
            <a:r>
              <a:rPr lang="pt-BR" sz="2800" dirty="0"/>
              <a:t>ÁGEIS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E88807D-8ADB-4CD5-B836-9917E52D9007}"/>
              </a:ext>
            </a:extLst>
          </p:cNvPr>
          <p:cNvSpPr/>
          <p:nvPr/>
        </p:nvSpPr>
        <p:spPr>
          <a:xfrm>
            <a:off x="3034148" y="5217024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4000" dirty="0"/>
              <a:t>Discurso de </a:t>
            </a:r>
            <a:r>
              <a:rPr lang="pt-BR" sz="4000" dirty="0" err="1"/>
              <a:t>antifragilidade</a:t>
            </a:r>
            <a:endParaRPr lang="pt-BR" sz="4000" dirty="0"/>
          </a:p>
          <a:p>
            <a:pPr algn="ctr"/>
            <a:r>
              <a:rPr lang="pt-BR" sz="4000" dirty="0"/>
              <a:t>Ações para robustez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1494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C82C654-AFE5-4093-A1AF-3035E5914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422" y="2110091"/>
            <a:ext cx="6096866" cy="433994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10B898B-1172-4BBB-B661-59557E38C0B4}"/>
              </a:ext>
            </a:extLst>
          </p:cNvPr>
          <p:cNvSpPr txBox="1"/>
          <p:nvPr/>
        </p:nvSpPr>
        <p:spPr>
          <a:xfrm>
            <a:off x="1427027" y="3926767"/>
            <a:ext cx="2327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TIMES</a:t>
            </a:r>
            <a:endParaRPr lang="en-US" sz="14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EC310A-CDD5-44F6-AADB-10862F08C0E9}"/>
              </a:ext>
            </a:extLst>
          </p:cNvPr>
          <p:cNvSpPr txBox="1"/>
          <p:nvPr/>
        </p:nvSpPr>
        <p:spPr>
          <a:xfrm>
            <a:off x="8631819" y="3926766"/>
            <a:ext cx="2327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GESTÃO</a:t>
            </a:r>
            <a:endParaRPr lang="en-US" sz="14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EB855C-8C07-4555-BCE4-CB8F0AEE55B8}"/>
              </a:ext>
            </a:extLst>
          </p:cNvPr>
          <p:cNvSpPr txBox="1"/>
          <p:nvPr/>
        </p:nvSpPr>
        <p:spPr>
          <a:xfrm>
            <a:off x="0" y="27703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ALINHAMENTO DE EXPECTATIVAS </a:t>
            </a:r>
          </a:p>
          <a:p>
            <a:pPr algn="ctr"/>
            <a:r>
              <a:rPr lang="pt-BR" sz="4400" b="1" dirty="0"/>
              <a:t>SOBRE</a:t>
            </a:r>
          </a:p>
          <a:p>
            <a:pPr algn="ctr"/>
            <a:r>
              <a:rPr lang="pt-BR" sz="4400" b="1" dirty="0"/>
              <a:t>AGILIDADE E BUSINESS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403941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yin yang">
            <a:extLst>
              <a:ext uri="{FF2B5EF4-FFF2-40B4-BE49-F238E27FC236}">
                <a16:creationId xmlns:a16="http://schemas.microsoft.com/office/drawing/2014/main" id="{9932AC1F-B7A5-4FB7-8CA2-CAA751688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1FA1FC1-0B31-4793-9558-359EEE5FC332}"/>
              </a:ext>
            </a:extLst>
          </p:cNvPr>
          <p:cNvSpPr txBox="1"/>
          <p:nvPr/>
        </p:nvSpPr>
        <p:spPr>
          <a:xfrm>
            <a:off x="4759035" y="5458694"/>
            <a:ext cx="2285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TIMES</a:t>
            </a:r>
            <a:endParaRPr lang="en-US" sz="28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271326-B223-4735-9D73-264DE0528E50}"/>
              </a:ext>
            </a:extLst>
          </p:cNvPr>
          <p:cNvSpPr txBox="1"/>
          <p:nvPr/>
        </p:nvSpPr>
        <p:spPr>
          <a:xfrm>
            <a:off x="4939147" y="369784"/>
            <a:ext cx="2819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GESTÃO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989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yin yang">
            <a:extLst>
              <a:ext uri="{FF2B5EF4-FFF2-40B4-BE49-F238E27FC236}">
                <a16:creationId xmlns:a16="http://schemas.microsoft.com/office/drawing/2014/main" id="{9932AC1F-B7A5-4FB7-8CA2-CAA751688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124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1FA1FC1-0B31-4793-9558-359EEE5FC332}"/>
              </a:ext>
            </a:extLst>
          </p:cNvPr>
          <p:cNvSpPr txBox="1"/>
          <p:nvPr/>
        </p:nvSpPr>
        <p:spPr>
          <a:xfrm>
            <a:off x="7114306" y="5440553"/>
            <a:ext cx="2285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TIMES</a:t>
            </a:r>
            <a:endParaRPr lang="en-US" sz="28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271326-B223-4735-9D73-264DE0528E50}"/>
              </a:ext>
            </a:extLst>
          </p:cNvPr>
          <p:cNvSpPr txBox="1"/>
          <p:nvPr/>
        </p:nvSpPr>
        <p:spPr>
          <a:xfrm>
            <a:off x="7322129" y="358577"/>
            <a:ext cx="2805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GESTÃO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DC010F-77DE-4890-93E3-0784C1E318C2}"/>
              </a:ext>
            </a:extLst>
          </p:cNvPr>
          <p:cNvSpPr txBox="1"/>
          <p:nvPr/>
        </p:nvSpPr>
        <p:spPr>
          <a:xfrm>
            <a:off x="1354288" y="501411"/>
            <a:ext cx="374072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SQUADS</a:t>
            </a:r>
          </a:p>
          <a:p>
            <a:endParaRPr lang="pt-BR" sz="2400" dirty="0"/>
          </a:p>
          <a:p>
            <a:r>
              <a:rPr lang="pt-BR" sz="2400" dirty="0"/>
              <a:t>SPRINTS</a:t>
            </a:r>
          </a:p>
          <a:p>
            <a:endParaRPr lang="pt-BR" sz="2400" dirty="0"/>
          </a:p>
          <a:p>
            <a:r>
              <a:rPr lang="pt-BR" sz="2400" dirty="0"/>
              <a:t>DAYLING MEETING</a:t>
            </a:r>
          </a:p>
          <a:p>
            <a:endParaRPr lang="pt-BR" sz="2400" dirty="0"/>
          </a:p>
          <a:p>
            <a:r>
              <a:rPr lang="pt-BR" sz="2400" dirty="0"/>
              <a:t>REVIEW</a:t>
            </a:r>
          </a:p>
          <a:p>
            <a:endParaRPr lang="pt-BR" sz="2400" dirty="0"/>
          </a:p>
          <a:p>
            <a:r>
              <a:rPr lang="pt-BR" sz="2400" dirty="0"/>
              <a:t>RESTROSPECTIVE</a:t>
            </a:r>
          </a:p>
          <a:p>
            <a:endParaRPr lang="pt-BR" sz="2400" dirty="0"/>
          </a:p>
          <a:p>
            <a:r>
              <a:rPr lang="pt-BR" sz="2400" dirty="0"/>
              <a:t>KANBAN</a:t>
            </a:r>
          </a:p>
          <a:p>
            <a:endParaRPr lang="pt-BR" sz="2400" dirty="0"/>
          </a:p>
          <a:p>
            <a:r>
              <a:rPr lang="pt-BR" sz="2400" dirty="0"/>
              <a:t>GESTÃO DO FLUXO</a:t>
            </a:r>
          </a:p>
          <a:p>
            <a:endParaRPr lang="pt-BR" sz="2400" dirty="0"/>
          </a:p>
          <a:p>
            <a:r>
              <a:rPr lang="pt-BR" sz="2400" dirty="0"/>
              <a:t>ESTRUTURAS LIBERTADORAS</a:t>
            </a:r>
            <a:endParaRPr lang="pt-BR" dirty="0"/>
          </a:p>
          <a:p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5000233-BC93-4F09-B4A0-572C137EA932}"/>
              </a:ext>
            </a:extLst>
          </p:cNvPr>
          <p:cNvSpPr txBox="1"/>
          <p:nvPr/>
        </p:nvSpPr>
        <p:spPr>
          <a:xfrm>
            <a:off x="5441376" y="2572666"/>
            <a:ext cx="23691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FOCO EXCESSIVO NO COMO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24877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yin yang">
            <a:extLst>
              <a:ext uri="{FF2B5EF4-FFF2-40B4-BE49-F238E27FC236}">
                <a16:creationId xmlns:a16="http://schemas.microsoft.com/office/drawing/2014/main" id="{9932AC1F-B7A5-4FB7-8CA2-CAA751688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6" y="10216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1FA1FC1-0B31-4793-9558-359EEE5FC332}"/>
              </a:ext>
            </a:extLst>
          </p:cNvPr>
          <p:cNvSpPr txBox="1"/>
          <p:nvPr/>
        </p:nvSpPr>
        <p:spPr>
          <a:xfrm>
            <a:off x="2216733" y="5450769"/>
            <a:ext cx="2285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TIMES</a:t>
            </a:r>
            <a:endParaRPr lang="en-US" sz="28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271326-B223-4735-9D73-264DE0528E50}"/>
              </a:ext>
            </a:extLst>
          </p:cNvPr>
          <p:cNvSpPr txBox="1"/>
          <p:nvPr/>
        </p:nvSpPr>
        <p:spPr>
          <a:xfrm>
            <a:off x="2410703" y="365152"/>
            <a:ext cx="27847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GESTÃO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DC010F-77DE-4890-93E3-0784C1E318C2}"/>
              </a:ext>
            </a:extLst>
          </p:cNvPr>
          <p:cNvSpPr txBox="1"/>
          <p:nvPr/>
        </p:nvSpPr>
        <p:spPr>
          <a:xfrm>
            <a:off x="7460662" y="619478"/>
            <a:ext cx="374072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RESULTADO FINANCEIRO</a:t>
            </a:r>
          </a:p>
          <a:p>
            <a:endParaRPr lang="pt-BR" sz="2400" dirty="0"/>
          </a:p>
          <a:p>
            <a:r>
              <a:rPr lang="pt-BR" sz="2400" dirty="0"/>
              <a:t>RISCOS</a:t>
            </a:r>
          </a:p>
          <a:p>
            <a:endParaRPr lang="pt-BR" sz="2400" dirty="0"/>
          </a:p>
          <a:p>
            <a:r>
              <a:rPr lang="pt-BR" sz="2400" dirty="0"/>
              <a:t>CONCORRÊNCIA</a:t>
            </a:r>
          </a:p>
          <a:p>
            <a:endParaRPr lang="pt-BR" sz="2400" dirty="0"/>
          </a:p>
          <a:p>
            <a:r>
              <a:rPr lang="pt-BR" sz="2400" dirty="0"/>
              <a:t>ANALISE SWOT</a:t>
            </a:r>
          </a:p>
          <a:p>
            <a:endParaRPr lang="pt-BR" sz="2400" dirty="0"/>
          </a:p>
          <a:p>
            <a:r>
              <a:rPr lang="pt-BR" sz="2400" dirty="0"/>
              <a:t>5 FORÇAS DE PORTER</a:t>
            </a:r>
          </a:p>
          <a:p>
            <a:endParaRPr lang="pt-BR" sz="2400" dirty="0"/>
          </a:p>
          <a:p>
            <a:r>
              <a:rPr lang="pt-BR" sz="2400" dirty="0"/>
              <a:t>GOVERNANÇA</a:t>
            </a:r>
          </a:p>
          <a:p>
            <a:endParaRPr lang="pt-BR" sz="2400" dirty="0"/>
          </a:p>
          <a:p>
            <a:r>
              <a:rPr lang="pt-BR" sz="2400" dirty="0"/>
              <a:t>COMPLIANCE</a:t>
            </a:r>
          </a:p>
          <a:p>
            <a:endParaRPr lang="pt-BR" sz="2400" dirty="0"/>
          </a:p>
          <a:p>
            <a:r>
              <a:rPr lang="pt-BR" sz="2400" dirty="0"/>
              <a:t>LONGEVIDADE DO NEGÓCIO</a:t>
            </a:r>
            <a:endParaRPr lang="pt-BR" dirty="0"/>
          </a:p>
          <a:p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5000233-BC93-4F09-B4A0-572C137EA932}"/>
              </a:ext>
            </a:extLst>
          </p:cNvPr>
          <p:cNvSpPr txBox="1"/>
          <p:nvPr/>
        </p:nvSpPr>
        <p:spPr>
          <a:xfrm>
            <a:off x="4461155" y="1768753"/>
            <a:ext cx="2926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FOCO EXCESSIVO </a:t>
            </a:r>
          </a:p>
          <a:p>
            <a:r>
              <a:rPr lang="pt-BR" sz="3600" b="1" dirty="0">
                <a:solidFill>
                  <a:schemeClr val="bg1"/>
                </a:solidFill>
              </a:rPr>
              <a:t>EM </a:t>
            </a:r>
          </a:p>
          <a:p>
            <a:r>
              <a:rPr lang="pt-BR" sz="3600" b="1" dirty="0">
                <a:solidFill>
                  <a:schemeClr val="bg1"/>
                </a:solidFill>
              </a:rPr>
              <a:t>ENTREGAS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76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6DB9A6-B69C-4FCF-AAE5-FCE05398E6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" t="17791" r="1136" b="22324"/>
          <a:stretch/>
        </p:blipFill>
        <p:spPr>
          <a:xfrm>
            <a:off x="0" y="1"/>
            <a:ext cx="12192000" cy="343592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FA67C9F-D1DB-41AC-9B7E-DDABF36B1467}"/>
              </a:ext>
            </a:extLst>
          </p:cNvPr>
          <p:cNvSpPr txBox="1"/>
          <p:nvPr/>
        </p:nvSpPr>
        <p:spPr>
          <a:xfrm>
            <a:off x="0" y="4326712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QUAL É O VERDADEIRO PROBLEMA QUE ESTAMOS TENTANDO RESOLVER?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3138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3DAE3-FD98-474B-9F86-87ABC155C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A1E120-CC65-43E5-A801-66172C9469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72D68522-6967-469F-AE1D-18D694979D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" b="15626"/>
          <a:stretch/>
        </p:blipFill>
        <p:spPr bwMode="auto">
          <a:xfrm>
            <a:off x="0" y="-114300"/>
            <a:ext cx="12192000" cy="737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481F46C-8FC6-45BE-BC54-6983E0F00E15}"/>
              </a:ext>
            </a:extLst>
          </p:cNvPr>
          <p:cNvSpPr txBox="1"/>
          <p:nvPr/>
        </p:nvSpPr>
        <p:spPr>
          <a:xfrm>
            <a:off x="27702" y="2367171"/>
            <a:ext cx="75368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</a:rPr>
              <a:t>ESTAMOS ALINHADOS </a:t>
            </a: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COM OS </a:t>
            </a: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OBJETIVOS ESTRATÉGICOS?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43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1DE8991-A123-4E0F-B9B4-EB0654A849E1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8BA1D44-FF7B-4740-830F-DE8709173A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71" r="160"/>
          <a:stretch/>
        </p:blipFill>
        <p:spPr>
          <a:xfrm>
            <a:off x="126421" y="1134065"/>
            <a:ext cx="5872597" cy="384337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32A9F71-55B9-4E71-9991-EE99C8CC0E87}"/>
              </a:ext>
            </a:extLst>
          </p:cNvPr>
          <p:cNvSpPr txBox="1"/>
          <p:nvPr/>
        </p:nvSpPr>
        <p:spPr>
          <a:xfrm>
            <a:off x="6222421" y="1898078"/>
            <a:ext cx="58431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QUEM ESTÁ PATROCINANDO A MUDANÇA?</a:t>
            </a:r>
          </a:p>
          <a:p>
            <a:endParaRPr lang="pt-BR" sz="2400" dirty="0"/>
          </a:p>
          <a:p>
            <a:r>
              <a:rPr lang="pt-BR" sz="2400" dirty="0"/>
              <a:t>ENTENDEMOS O QUE ELE ESTÁ PROPONDO?</a:t>
            </a:r>
          </a:p>
          <a:p>
            <a:endParaRPr lang="pt-BR" sz="2400" dirty="0"/>
          </a:p>
          <a:p>
            <a:r>
              <a:rPr lang="pt-BR" sz="2400" dirty="0"/>
              <a:t>ELE ENTENDEU O QUE ESTAMOS FAZENDO?</a:t>
            </a:r>
          </a:p>
          <a:p>
            <a:endParaRPr lang="pt-BR" sz="2400" dirty="0"/>
          </a:p>
          <a:p>
            <a:r>
              <a:rPr lang="pt-BR" sz="2400" dirty="0"/>
              <a:t>ELE TEM PODER POLÍTICO PARA DEFENDER AS AÇÕES?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682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85678C2-DC27-4EBE-99BC-5AF45BFFEDB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B3733E5F-0E4E-484F-AD62-46A39A66B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97" y="3484613"/>
            <a:ext cx="7343775" cy="42991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</a:rPr>
              <a:t>           </a:t>
            </a:r>
            <a:r>
              <a:rPr lang="pt-BR" sz="30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coaracy75@gmail.com</a:t>
            </a:r>
            <a:endParaRPr lang="pt-BR" sz="3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000" b="1" dirty="0">
                <a:solidFill>
                  <a:schemeClr val="bg1"/>
                </a:solidFill>
              </a:rPr>
              <a:t>                   </a:t>
            </a:r>
            <a:endParaRPr lang="pt-BR" sz="13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000" dirty="0">
                <a:solidFill>
                  <a:schemeClr val="bg1"/>
                </a:solidFill>
              </a:rPr>
              <a:t>            </a:t>
            </a:r>
            <a:r>
              <a:rPr lang="pt-BR" sz="3000" b="1" dirty="0">
                <a:solidFill>
                  <a:schemeClr val="bg1"/>
                </a:solidFill>
              </a:rPr>
              <a:t>(47) 99954-8064</a:t>
            </a:r>
          </a:p>
          <a:p>
            <a:pPr marL="0" indent="0">
              <a:buNone/>
            </a:pPr>
            <a:endParaRPr lang="pt-BR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     </a:t>
            </a:r>
          </a:p>
        </p:txBody>
      </p:sp>
      <p:pic>
        <p:nvPicPr>
          <p:cNvPr id="9" name="Picture 4" descr="Resultado de imagem para logo whatsapp fundo preto">
            <a:extLst>
              <a:ext uri="{FF2B5EF4-FFF2-40B4-BE49-F238E27FC236}">
                <a16:creationId xmlns:a16="http://schemas.microsoft.com/office/drawing/2014/main" id="{22F2F94D-044A-47D7-890D-B3140CB5C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16" y="5692267"/>
            <a:ext cx="491125" cy="54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m para IMAGEM GMAIL">
            <a:extLst>
              <a:ext uri="{FF2B5EF4-FFF2-40B4-BE49-F238E27FC236}">
                <a16:creationId xmlns:a16="http://schemas.microsoft.com/office/drawing/2014/main" id="{416FAC3D-40C2-4F82-A9D3-C260BD248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91" y="4677191"/>
            <a:ext cx="573881" cy="43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Espaço Reservado para Imagem 6">
            <a:extLst>
              <a:ext uri="{FF2B5EF4-FFF2-40B4-BE49-F238E27FC236}">
                <a16:creationId xmlns:a16="http://schemas.microsoft.com/office/drawing/2014/main" id="{13D7C6FF-211B-4E2F-8205-0E4494309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" b="3901"/>
          <a:stretch>
            <a:fillRect/>
          </a:stretch>
        </p:blipFill>
        <p:spPr>
          <a:xfrm>
            <a:off x="485701" y="503780"/>
            <a:ext cx="3585914" cy="3585914"/>
          </a:xfrm>
          <a:prstGeom prst="round2Diag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26617CD-852A-4846-AD1B-44F6BCBD0DC8}"/>
              </a:ext>
            </a:extLst>
          </p:cNvPr>
          <p:cNvSpPr txBox="1">
            <a:spLocks/>
          </p:cNvSpPr>
          <p:nvPr/>
        </p:nvSpPr>
        <p:spPr>
          <a:xfrm>
            <a:off x="7177544" y="5896109"/>
            <a:ext cx="2746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chemeClr val="bg1"/>
                </a:solidFill>
              </a:rPr>
              <a:t>Consultoria, Mentoria e Treinamentos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A3526DE-E425-41F8-A07D-A4A7B5346AC3}"/>
              </a:ext>
            </a:extLst>
          </p:cNvPr>
          <p:cNvSpPr txBox="1">
            <a:spLocks/>
          </p:cNvSpPr>
          <p:nvPr/>
        </p:nvSpPr>
        <p:spPr>
          <a:xfrm>
            <a:off x="7664702" y="6423288"/>
            <a:ext cx="172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www.ctagil.com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140B41A-8487-4AB6-AA4E-45FBB0C765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28" t="10797" r="10170" b="-3176"/>
          <a:stretch/>
        </p:blipFill>
        <p:spPr>
          <a:xfrm>
            <a:off x="7316653" y="4945609"/>
            <a:ext cx="2362406" cy="91520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43C4AB9-F054-4083-AA18-E1237304DA2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7" t="42828" r="18979" b="9123"/>
          <a:stretch/>
        </p:blipFill>
        <p:spPr>
          <a:xfrm>
            <a:off x="6147110" y="82135"/>
            <a:ext cx="4733946" cy="4484623"/>
          </a:xfrm>
          <a:prstGeom prst="rect">
            <a:avLst/>
          </a:prstGeom>
        </p:spPr>
      </p:pic>
      <p:pic>
        <p:nvPicPr>
          <p:cNvPr id="17" name="Picture 2" descr="Resultado de imagem para simbolo linkedin png">
            <a:extLst>
              <a:ext uri="{FF2B5EF4-FFF2-40B4-BE49-F238E27FC236}">
                <a16:creationId xmlns:a16="http://schemas.microsoft.com/office/drawing/2014/main" id="{FC18BF2E-252B-4236-AC10-B8163AF5B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29" y="1450761"/>
            <a:ext cx="1108096" cy="110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376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214</Words>
  <Application>Microsoft Office PowerPoint</Application>
  <PresentationFormat>Widescreen</PresentationFormat>
  <Paragraphs>83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Domus Extrabold</vt:lpstr>
      <vt:lpstr>Domus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Coaracy Gomes da Silva Junior</dc:creator>
  <cp:lastModifiedBy>Coaracy Gomes da Silva Junior</cp:lastModifiedBy>
  <cp:revision>32</cp:revision>
  <dcterms:created xsi:type="dcterms:W3CDTF">2019-11-21T18:23:08Z</dcterms:created>
  <dcterms:modified xsi:type="dcterms:W3CDTF">2019-11-29T13:37:00Z</dcterms:modified>
</cp:coreProperties>
</file>